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9"/>
  </p:notesMasterIdLst>
  <p:sldIdLst>
    <p:sldId id="256" r:id="rId2"/>
    <p:sldId id="257" r:id="rId3"/>
    <p:sldId id="288" r:id="rId4"/>
    <p:sldId id="266" r:id="rId5"/>
    <p:sldId id="267" r:id="rId6"/>
    <p:sldId id="271" r:id="rId7"/>
    <p:sldId id="289" r:id="rId8"/>
    <p:sldId id="290" r:id="rId9"/>
    <p:sldId id="291" r:id="rId10"/>
    <p:sldId id="292" r:id="rId11"/>
    <p:sldId id="297" r:id="rId12"/>
    <p:sldId id="298" r:id="rId13"/>
    <p:sldId id="293" r:id="rId14"/>
    <p:sldId id="296" r:id="rId15"/>
    <p:sldId id="294" r:id="rId16"/>
    <p:sldId id="281" r:id="rId17"/>
    <p:sldId id="28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111" d="100"/>
          <a:sy n="111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FD51E-0AE8-4659-9194-02AD4C9918F1}" type="datetimeFigureOut">
              <a:rPr lang="pl-PL" smtClean="0"/>
              <a:pPr/>
              <a:t>2012-01-02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30136-66BB-4495-AAF4-E75DF1CF4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891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0136-66BB-4495-AAF4-E75DF1CF4162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4348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0136-66BB-4495-AAF4-E75DF1CF416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060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0136-66BB-4495-AAF4-E75DF1CF416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3358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B1B565-4332-4706-AED2-AD4F0ADE0847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B1E2B-6963-4EFB-9200-CF0FC0ED9024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CF094-4102-41FF-9C13-770D3BCC66B7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28369-6529-477F-9A7A-EDA956939CFD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D245C-5338-4D33-AEC0-E118E961F566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221A-3791-4C5C-8889-11E736453C5B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1E0C3-EF5D-480D-BE33-887141B5FE65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6B448-AE92-4760-B5BC-B1F352E717A6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AB9E3-2CAC-4104-8D25-763B5FBC419E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EB09E6-EA01-4D0D-834C-0D3C8E889F98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42D563-11C7-42CE-A4F1-18AE76607893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8BF7EA-10A4-46B7-9984-10AC35622402}" type="datetime1">
              <a:rPr lang="pl-PL" smtClean="0"/>
              <a:pPr/>
              <a:t>2012-01-02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2F2324-405D-4A77-B70F-DB5E4E13216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7416824" cy="230124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 Voting</a:t>
            </a:r>
            <a:endParaRPr lang="en-US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95736" y="3933056"/>
            <a:ext cx="5976664" cy="153657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Author: </a:t>
            </a:r>
          </a:p>
          <a:p>
            <a:pPr algn="l"/>
            <a:r>
              <a:rPr lang="en-US" dirty="0" smtClean="0"/>
              <a:t>	Michał Rajkowski</a:t>
            </a:r>
          </a:p>
          <a:p>
            <a:pPr algn="l"/>
            <a:r>
              <a:rPr lang="en-US" dirty="0" smtClean="0"/>
              <a:t>Tutor:</a:t>
            </a:r>
          </a:p>
          <a:p>
            <a:pPr algn="l"/>
            <a:r>
              <a:rPr lang="en-US" dirty="0" smtClean="0"/>
              <a:t>	prof. dr hab. inż. Zbigniew Kotulski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10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0070C0"/>
                </a:solidFill>
              </a:rPr>
              <a:t>Flexibility</a:t>
            </a:r>
            <a:r>
              <a:rPr lang="pl-PL" sz="2800" dirty="0" smtClean="0"/>
              <a:t> - </a:t>
            </a:r>
            <a:r>
              <a:rPr lang="en-US" sz="2800" dirty="0" smtClean="0"/>
              <a:t>Equipment should allow for a variety of</a:t>
            </a:r>
            <a:r>
              <a:rPr lang="pl-PL" sz="2800" dirty="0" smtClean="0"/>
              <a:t> ballot question formats.</a:t>
            </a:r>
          </a:p>
          <a:p>
            <a:pPr marL="624078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0070C0"/>
                </a:solidFill>
              </a:rPr>
              <a:t>Convenience</a:t>
            </a:r>
            <a:r>
              <a:rPr lang="en-US" sz="2800" dirty="0" smtClean="0"/>
              <a:t> </a:t>
            </a:r>
            <a:r>
              <a:rPr lang="pl-PL" sz="2800" dirty="0" smtClean="0"/>
              <a:t>- </a:t>
            </a:r>
            <a:r>
              <a:rPr lang="en-US" sz="2800" dirty="0" smtClean="0"/>
              <a:t>Voters should be able to cast votes with</a:t>
            </a:r>
            <a:r>
              <a:rPr lang="pl-PL" sz="2800" dirty="0" smtClean="0"/>
              <a:t> minimal equipment and skills. </a:t>
            </a:r>
          </a:p>
          <a:p>
            <a:pPr marL="624078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0070C0"/>
                </a:solidFill>
              </a:rPr>
              <a:t>Certifiability</a:t>
            </a:r>
            <a:r>
              <a:rPr lang="pl-PL" sz="2800" dirty="0" smtClean="0"/>
              <a:t> - </a:t>
            </a:r>
            <a:r>
              <a:rPr lang="en-US" sz="2800" dirty="0" smtClean="0"/>
              <a:t>Systems should be testable against essential</a:t>
            </a:r>
            <a:r>
              <a:rPr lang="pl-PL" sz="2800" dirty="0" smtClean="0"/>
              <a:t> criteria.</a:t>
            </a:r>
          </a:p>
          <a:p>
            <a:pPr marL="624078" indent="-514350">
              <a:buFont typeface="+mj-lt"/>
              <a:buAutoNum type="arabicParenR" startAt="10"/>
            </a:pPr>
            <a:r>
              <a:rPr lang="en-US" sz="2800" b="1" dirty="0" smtClean="0">
                <a:solidFill>
                  <a:srgbClr val="0070C0"/>
                </a:solidFill>
              </a:rPr>
              <a:t>Transparency</a:t>
            </a:r>
            <a:r>
              <a:rPr lang="pl-PL" sz="2800" dirty="0" smtClean="0"/>
              <a:t> -</a:t>
            </a:r>
            <a:r>
              <a:rPr lang="en-US" sz="2800" dirty="0" smtClean="0"/>
              <a:t> Voters should be able to possess a general understanding of the whole process.</a:t>
            </a:r>
            <a:endParaRPr lang="pl-PL" sz="2800" dirty="0" smtClean="0"/>
          </a:p>
          <a:p>
            <a:endParaRPr lang="pl-P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2324-405D-4A77-B70F-DB5E4E132168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Safety features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2324-405D-4A77-B70F-DB5E4E132168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Architecture</a:t>
            </a:r>
            <a:endParaRPr lang="pl-PL" dirty="0"/>
          </a:p>
        </p:txBody>
      </p:sp>
      <p:pic>
        <p:nvPicPr>
          <p:cNvPr id="9" name="Content Placeholder 8" descr="schema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1138"/>
            <a:ext cx="8208912" cy="44681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Blind signature scheme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028384" y="6407944"/>
            <a:ext cx="984648" cy="365125"/>
          </a:xfrm>
        </p:spPr>
        <p:txBody>
          <a:bodyPr/>
          <a:lstStyle/>
          <a:p>
            <a:fld id="{C22F2324-405D-4A77-B70F-DB5E4E132168}" type="slidenum">
              <a:rPr lang="pl-PL" sz="1600" smtClean="0"/>
              <a:pPr/>
              <a:t>12</a:t>
            </a:fld>
            <a:endParaRPr lang="pl-PL" sz="16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5934" b="59927"/>
          <a:stretch/>
        </p:blipFill>
        <p:spPr>
          <a:xfrm>
            <a:off x="827584" y="2708920"/>
            <a:ext cx="1476445" cy="132085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3469" b="47694"/>
          <a:stretch/>
        </p:blipFill>
        <p:spPr>
          <a:xfrm>
            <a:off x="6588224" y="2507310"/>
            <a:ext cx="1627693" cy="172407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59" y="3104036"/>
            <a:ext cx="700185" cy="490606"/>
          </a:xfrm>
          <a:prstGeom prst="rect">
            <a:avLst/>
          </a:prstGeom>
        </p:spPr>
      </p:pic>
      <p:pic>
        <p:nvPicPr>
          <p:cNvPr id="9" name="Obraz 8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3117345"/>
            <a:ext cx="702000" cy="504000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58" y="2797721"/>
            <a:ext cx="700185" cy="79692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7386" y="2812949"/>
            <a:ext cx="468927" cy="661282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873" y="4018138"/>
            <a:ext cx="453481" cy="6647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32240" y="4149080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Administration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xmlns="" val="18474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07899 -0.144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-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42518 3.7037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301 L -0.42674 -0.004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1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09323 0.1678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countries are already using e-voting systems:</a:t>
            </a:r>
          </a:p>
          <a:p>
            <a:pPr lvl="1"/>
            <a:r>
              <a:rPr lang="en-US" dirty="0" smtClean="0"/>
              <a:t>Australia, Belgium, Brazil, Canada, Estonia, France, Germany, India, Italy, the Netherlands, Norway, Peru, Romania, Switzerland, the United </a:t>
            </a:r>
            <a:r>
              <a:rPr lang="en-US" dirty="0" smtClean="0"/>
              <a:t>Kingdom</a:t>
            </a:r>
            <a:r>
              <a:rPr lang="pl-PL" dirty="0" smtClean="0"/>
              <a:t> and many others</a:t>
            </a:r>
            <a:endParaRPr lang="en-US" dirty="0" smtClean="0"/>
          </a:p>
          <a:p>
            <a:r>
              <a:rPr lang="en-US" dirty="0" smtClean="0"/>
              <a:t>Most notable examples:</a:t>
            </a:r>
          </a:p>
          <a:p>
            <a:pPr lvl="1"/>
            <a:r>
              <a:rPr lang="en-US" dirty="0" smtClean="0"/>
              <a:t>USA</a:t>
            </a:r>
          </a:p>
          <a:p>
            <a:pPr lvl="1"/>
            <a:r>
              <a:rPr lang="en-US" dirty="0" smtClean="0"/>
              <a:t>Estonia</a:t>
            </a:r>
          </a:p>
          <a:p>
            <a:r>
              <a:rPr lang="en-US" dirty="0" smtClean="0"/>
              <a:t>Not all are successful:</a:t>
            </a:r>
          </a:p>
          <a:p>
            <a:pPr lvl="1"/>
            <a:r>
              <a:rPr lang="en-US" dirty="0" smtClean="0"/>
              <a:t>Ireland – </a:t>
            </a:r>
            <a:r>
              <a:rPr lang="pl-PL" dirty="0" smtClean="0"/>
              <a:t>system woth </a:t>
            </a:r>
            <a:r>
              <a:rPr lang="en-US" dirty="0" smtClean="0"/>
              <a:t>€52 million was rejected by Central Election Committee due to the security flaws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2324-405D-4A77-B70F-DB5E4E13216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e-voting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410944" cy="4467951"/>
          </a:xfrm>
        </p:spPr>
        <p:txBody>
          <a:bodyPr>
            <a:normAutofit/>
          </a:bodyPr>
          <a:lstStyle/>
          <a:p>
            <a:r>
              <a:rPr lang="en-US" dirty="0" smtClean="0"/>
              <a:t>Mostly electronically assisted voting using voting machines</a:t>
            </a:r>
          </a:p>
          <a:p>
            <a:r>
              <a:rPr lang="en-US" dirty="0" smtClean="0"/>
              <a:t>Also called DRE (Direct Recording Systems)</a:t>
            </a:r>
          </a:p>
          <a:p>
            <a:r>
              <a:rPr lang="en-US" dirty="0" smtClean="0"/>
              <a:t>Not yet fully virtual voting</a:t>
            </a:r>
          </a:p>
          <a:p>
            <a:r>
              <a:rPr lang="en-US" dirty="0" smtClean="0"/>
              <a:t>Facing many issues with the equipment/system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2324-405D-4A77-B70F-DB5E4E13216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e-Voting  in USA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97223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122912" cy="4525963"/>
          </a:xfrm>
        </p:spPr>
        <p:txBody>
          <a:bodyPr/>
          <a:lstStyle/>
          <a:p>
            <a:r>
              <a:rPr lang="en-US" dirty="0" smtClean="0"/>
              <a:t>Remote voting (via Internet)</a:t>
            </a:r>
          </a:p>
          <a:p>
            <a:r>
              <a:rPr lang="en-US" dirty="0" smtClean="0"/>
              <a:t>First e-elections in 2005</a:t>
            </a:r>
          </a:p>
          <a:p>
            <a:r>
              <a:rPr lang="en-US" dirty="0" smtClean="0"/>
              <a:t>Authentication based on the national ID cards (smart cards)</a:t>
            </a:r>
          </a:p>
          <a:p>
            <a:r>
              <a:rPr lang="en-US" dirty="0" smtClean="0"/>
              <a:t>In 2011 16% of eligible voters casted their votes using e-voting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2324-405D-4A77-B70F-DB5E4E13216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e-Voting in Estonia</a:t>
            </a:r>
            <a:endParaRPr lang="en-US" dirty="0"/>
          </a:p>
        </p:txBody>
      </p:sp>
      <p:pic>
        <p:nvPicPr>
          <p:cNvPr id="1027" name="Picture 3" descr="C:\Users\mrajkowski\Desktop\estoni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628799"/>
            <a:ext cx="2736304" cy="2751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Rising popularity of </a:t>
            </a:r>
            <a:r>
              <a:rPr lang="pl-PL" dirty="0" smtClean="0"/>
              <a:t>e-voting systems</a:t>
            </a:r>
          </a:p>
          <a:p>
            <a:endParaRPr lang="pl-PL" dirty="0" smtClean="0"/>
          </a:p>
          <a:p>
            <a:r>
              <a:rPr lang="pl-PL" dirty="0" smtClean="0"/>
              <a:t>Many desirable features that cannot be achived in standard elections</a:t>
            </a:r>
            <a:endParaRPr lang="en-US" dirty="0" smtClean="0"/>
          </a:p>
          <a:p>
            <a:endParaRPr lang="pl-PL" dirty="0" smtClean="0"/>
          </a:p>
          <a:p>
            <a:r>
              <a:rPr lang="pl-PL" dirty="0" smtClean="0"/>
              <a:t>Not </a:t>
            </a:r>
            <a:r>
              <a:rPr lang="pl-PL" smtClean="0"/>
              <a:t>always secure (must use trusted system provider) </a:t>
            </a:r>
            <a:endParaRPr lang="en-US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460432" y="6407944"/>
            <a:ext cx="552600" cy="365125"/>
          </a:xfrm>
        </p:spPr>
        <p:txBody>
          <a:bodyPr/>
          <a:lstStyle/>
          <a:p>
            <a:fld id="{C22F2324-405D-4A77-B70F-DB5E4E132168}" type="slidenum">
              <a:rPr lang="en-US" sz="1600" smtClean="0"/>
              <a:pPr/>
              <a:t>16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0984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Questions?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052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lvl="1" indent="-514350">
              <a:buFont typeface="+mj-lt"/>
              <a:buAutoNum type="arabicPeriod"/>
            </a:pPr>
            <a:r>
              <a:rPr lang="en-US" sz="3200" dirty="0" smtClean="0"/>
              <a:t>Introduction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200" dirty="0" smtClean="0"/>
              <a:t>Classification</a:t>
            </a:r>
            <a:endParaRPr lang="pl-PL" sz="32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pl-PL" sz="3200" dirty="0" smtClean="0"/>
              <a:t>Architecture</a:t>
            </a:r>
            <a:endParaRPr lang="en-US" sz="32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pl-PL" sz="3200" dirty="0" smtClean="0"/>
              <a:t>Existing e-voting system</a:t>
            </a:r>
            <a:endParaRPr lang="en-US" sz="32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pl-PL" sz="3200" dirty="0" smtClean="0"/>
              <a:t>Summary</a:t>
            </a:r>
            <a:endParaRPr lang="en-US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333D-74C5-4280-B7C2-6C04F3C44E0E}" type="slidenum">
              <a:rPr lang="pl-PL" sz="1600" smtClean="0"/>
              <a:pPr/>
              <a:t>2</a:t>
            </a:fld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587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81328"/>
            <a:ext cx="8229600" cy="4525963"/>
          </a:xfrm>
        </p:spPr>
        <p:txBody>
          <a:bodyPr>
            <a:noAutofit/>
          </a:bodyPr>
          <a:lstStyle/>
          <a:p>
            <a:r>
              <a:rPr lang="pl-PL" sz="2400" dirty="0" smtClean="0"/>
              <a:t>Digitalisation </a:t>
            </a:r>
            <a:r>
              <a:rPr lang="en-US" sz="2400" dirty="0" smtClean="0"/>
              <a:t>of society -&gt; </a:t>
            </a:r>
            <a:r>
              <a:rPr lang="pl-PL" sz="2400" dirty="0" smtClean="0"/>
              <a:t>digitalisation of elections</a:t>
            </a:r>
          </a:p>
          <a:p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Comfort </a:t>
            </a:r>
            <a:r>
              <a:rPr lang="en-US" sz="2400" dirty="0" smtClean="0"/>
              <a:t>– voters can cast their votes remotely e.g. via Internet</a:t>
            </a:r>
            <a:endParaRPr lang="en-US" sz="1100" dirty="0" smtClean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Efficiency </a:t>
            </a:r>
            <a:r>
              <a:rPr lang="en-US" sz="2400" dirty="0" smtClean="0"/>
              <a:t>– shorter time needed to  calculate election results</a:t>
            </a:r>
            <a:endParaRPr lang="en-US" sz="1100" dirty="0" smtClean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Accuracy </a:t>
            </a:r>
            <a:r>
              <a:rPr lang="en-US" sz="2400" dirty="0" smtClean="0"/>
              <a:t>– much higher compared to standard elections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Cost </a:t>
            </a:r>
            <a:r>
              <a:rPr lang="en-US" sz="2400" dirty="0" smtClean="0"/>
              <a:t>– ability to reduce election cost in the long run</a:t>
            </a:r>
            <a:endParaRPr lang="en-US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2324-405D-4A77-B70F-DB5E4E132168}" type="slidenum">
              <a:rPr lang="en-US" sz="1600" smtClean="0"/>
              <a:pPr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4335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You can classify electronic voting system using 2 </a:t>
            </a:r>
            <a:r>
              <a:rPr lang="pl-PL" sz="2800" dirty="0" smtClean="0"/>
              <a:t>main </a:t>
            </a:r>
            <a:r>
              <a:rPr lang="en-US" sz="2800" dirty="0" smtClean="0"/>
              <a:t>criteria</a:t>
            </a:r>
            <a:r>
              <a:rPr lang="pl-PL" sz="2800" dirty="0" smtClean="0"/>
              <a:t>:</a:t>
            </a:r>
          </a:p>
          <a:p>
            <a:pPr lvl="1">
              <a:spcAft>
                <a:spcPts val="1200"/>
              </a:spcAft>
            </a:pPr>
            <a:r>
              <a:rPr lang="pl-PL" sz="2800" dirty="0" smtClean="0"/>
              <a:t>Degree of digitalisation</a:t>
            </a:r>
          </a:p>
          <a:p>
            <a:pPr lvl="1">
              <a:spcAft>
                <a:spcPts val="1200"/>
              </a:spcAft>
            </a:pPr>
            <a:r>
              <a:rPr lang="pl-PL" sz="2800" dirty="0" smtClean="0"/>
              <a:t>Security features</a:t>
            </a:r>
          </a:p>
          <a:p>
            <a:pPr lvl="1">
              <a:spcAft>
                <a:spcPts val="1200"/>
              </a:spcAft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244408" y="6407944"/>
            <a:ext cx="768624" cy="365125"/>
          </a:xfrm>
        </p:spPr>
        <p:txBody>
          <a:bodyPr/>
          <a:lstStyle/>
          <a:p>
            <a:fld id="{C22F2324-405D-4A77-B70F-DB5E4E132168}" type="slidenum">
              <a:rPr lang="en-US" sz="1600" smtClean="0"/>
              <a:pPr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7090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much the system deviates from the original (physical) form and moves towards entirely virtual election system.</a:t>
            </a:r>
          </a:p>
          <a:p>
            <a:pPr marL="624078" indent="-514350">
              <a:buFont typeface="+mj-lt"/>
              <a:buAutoNum type="arabicParenR"/>
            </a:pPr>
            <a:endParaRPr lang="en-US" sz="2800" dirty="0" smtClean="0"/>
          </a:p>
          <a:p>
            <a:pPr marL="624078" indent="-514350">
              <a:buFont typeface="+mj-lt"/>
              <a:buAutoNum type="arabicParenR"/>
            </a:pPr>
            <a:r>
              <a:rPr lang="en-US" sz="3200" b="1" dirty="0" smtClean="0">
                <a:solidFill>
                  <a:srgbClr val="0070C0"/>
                </a:solidFill>
              </a:rPr>
              <a:t>Electronic visualization of election results</a:t>
            </a:r>
            <a:endParaRPr lang="en-US" sz="28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pl-PL" sz="2400" dirty="0" smtClean="0"/>
              <a:t>Mainly used to gather and display election results</a:t>
            </a:r>
            <a:endParaRPr lang="en-US" sz="24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US" sz="2400" dirty="0" smtClean="0"/>
              <a:t>Election process remains the same </a:t>
            </a:r>
          </a:p>
          <a:p>
            <a:pPr marL="880110" lvl="1" indent="-514350">
              <a:buFont typeface="+mj-lt"/>
              <a:buAutoNum type="alphaLcParenR"/>
            </a:pPr>
            <a:r>
              <a:rPr lang="pl-PL" sz="2400" dirty="0" smtClean="0"/>
              <a:t>Security requirements are very low</a:t>
            </a:r>
            <a:endParaRPr lang="en-US" sz="2400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Degree of digitalization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388424" y="6407944"/>
            <a:ext cx="624608" cy="365125"/>
          </a:xfrm>
        </p:spPr>
        <p:txBody>
          <a:bodyPr/>
          <a:lstStyle/>
          <a:p>
            <a:fld id="{C22F2324-405D-4A77-B70F-DB5E4E132168}" type="slidenum">
              <a:rPr lang="en-US" sz="1600" smtClean="0"/>
              <a:pPr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8428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 startAt="2"/>
            </a:pPr>
            <a:r>
              <a:rPr lang="en-US" sz="3200" b="1" dirty="0" smtClean="0">
                <a:solidFill>
                  <a:srgbClr val="0070C0"/>
                </a:solidFill>
              </a:rPr>
              <a:t>Electronic</a:t>
            </a:r>
            <a:r>
              <a:rPr lang="pl-PL" sz="3200" b="1" dirty="0" smtClean="0">
                <a:solidFill>
                  <a:srgbClr val="0070C0"/>
                </a:solidFill>
              </a:rPr>
              <a:t>ally assisted voting</a:t>
            </a:r>
            <a:endParaRPr lang="en-US" sz="28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US" sz="2400" dirty="0" smtClean="0"/>
              <a:t>Computer systems support the collection and counting of votes</a:t>
            </a:r>
            <a:endParaRPr lang="pl-PL" sz="24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US" sz="2400" dirty="0" smtClean="0"/>
              <a:t>Voters </a:t>
            </a:r>
            <a:r>
              <a:rPr lang="pl-PL" sz="2400" dirty="0" smtClean="0"/>
              <a:t>cast </a:t>
            </a:r>
            <a:r>
              <a:rPr lang="en-US" sz="2400" dirty="0" smtClean="0"/>
              <a:t>their votes at polling stations </a:t>
            </a:r>
            <a:r>
              <a:rPr lang="pl-PL" sz="2400" dirty="0" smtClean="0"/>
              <a:t>using </a:t>
            </a:r>
            <a:r>
              <a:rPr lang="en-US" sz="2400" dirty="0" smtClean="0"/>
              <a:t>special terminals (voting machines)</a:t>
            </a:r>
            <a:endParaRPr lang="pl-PL" sz="24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US" sz="2400" dirty="0" smtClean="0"/>
              <a:t>Allows for a gradual process of virtualization choices</a:t>
            </a:r>
            <a:endParaRPr lang="pl-PL" sz="24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US" sz="2400" dirty="0" smtClean="0"/>
              <a:t>Safety requirements are much higher than in the previous case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Degree of digitalisation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388424" y="6407944"/>
            <a:ext cx="624608" cy="365125"/>
          </a:xfrm>
        </p:spPr>
        <p:txBody>
          <a:bodyPr/>
          <a:lstStyle/>
          <a:p>
            <a:fld id="{C22F2324-405D-4A77-B70F-DB5E4E132168}" type="slidenum">
              <a:rPr lang="pl-PL" sz="1600" smtClean="0"/>
              <a:pPr/>
              <a:t>6</a:t>
            </a:fld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28036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 startAt="3"/>
            </a:pPr>
            <a:r>
              <a:rPr lang="pl-PL" sz="3200" b="1" dirty="0" smtClean="0">
                <a:solidFill>
                  <a:srgbClr val="0070C0"/>
                </a:solidFill>
              </a:rPr>
              <a:t>Remote voting</a:t>
            </a:r>
            <a:endParaRPr lang="en-US" sz="28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US" sz="2400" dirty="0" smtClean="0"/>
              <a:t>Votes shall be cast remotely from any location via a medium that allows such data exchange (e</a:t>
            </a:r>
            <a:r>
              <a:rPr lang="pl-PL" sz="2400" dirty="0" smtClean="0"/>
              <a:t>.</a:t>
            </a:r>
            <a:r>
              <a:rPr lang="en-US" sz="2400" dirty="0" smtClean="0"/>
              <a:t>g</a:t>
            </a:r>
            <a:r>
              <a:rPr lang="pl-PL" sz="2400" dirty="0" smtClean="0"/>
              <a:t>.</a:t>
            </a:r>
            <a:r>
              <a:rPr lang="en-US" sz="2400" dirty="0" smtClean="0"/>
              <a:t> Internet, GSM)</a:t>
            </a:r>
            <a:endParaRPr lang="pl-PL" sz="24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pl-PL" sz="2400" dirty="0" smtClean="0"/>
              <a:t>F</a:t>
            </a:r>
            <a:r>
              <a:rPr lang="en-US" sz="2400" dirty="0" smtClean="0"/>
              <a:t>ull virtualization of the </a:t>
            </a:r>
            <a:r>
              <a:rPr lang="pl-PL" sz="2400" dirty="0" smtClean="0"/>
              <a:t>election </a:t>
            </a:r>
            <a:r>
              <a:rPr lang="en-US" sz="2400" dirty="0" smtClean="0"/>
              <a:t>process and the highest safety requirements</a:t>
            </a:r>
            <a:endParaRPr lang="pl-PL" sz="2400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US" sz="2400" dirty="0" smtClean="0"/>
              <a:t>It is</a:t>
            </a:r>
            <a:r>
              <a:rPr lang="pl-PL" sz="2400" dirty="0" smtClean="0"/>
              <a:t> crucial to implement robust</a:t>
            </a:r>
            <a:r>
              <a:rPr lang="en-US" sz="2400" dirty="0" smtClean="0"/>
              <a:t> solution to the problem of identification of voters (e</a:t>
            </a:r>
            <a:r>
              <a:rPr lang="pl-PL" sz="2400" dirty="0" smtClean="0"/>
              <a:t>.</a:t>
            </a:r>
            <a:r>
              <a:rPr lang="en-US" sz="2400" dirty="0" smtClean="0"/>
              <a:t>g</a:t>
            </a:r>
            <a:r>
              <a:rPr lang="pl-PL" sz="2400" dirty="0" smtClean="0"/>
              <a:t>.</a:t>
            </a:r>
            <a:r>
              <a:rPr lang="en-US" sz="2400" dirty="0" smtClean="0"/>
              <a:t> qualified signature)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Degree of digitalisation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388424" y="6407944"/>
            <a:ext cx="624608" cy="365125"/>
          </a:xfrm>
        </p:spPr>
        <p:txBody>
          <a:bodyPr/>
          <a:lstStyle/>
          <a:p>
            <a:fld id="{C22F2324-405D-4A77-B70F-DB5E4E132168}" type="slidenum">
              <a:rPr lang="pl-PL" sz="1600" smtClean="0"/>
              <a:pPr/>
              <a:t>7</a:t>
            </a:fld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28036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pl-PL" sz="2800" dirty="0" smtClean="0"/>
              <a:t>Safety features define how secure the system is and if it meets specified requirmenets.</a:t>
            </a:r>
          </a:p>
          <a:p>
            <a:pPr marL="624078" indent="-514350">
              <a:buFont typeface="+mj-lt"/>
              <a:buAutoNum type="arabicParenR"/>
            </a:pPr>
            <a:endParaRPr lang="pl-PL" sz="2000" b="1" dirty="0" smtClean="0">
              <a:solidFill>
                <a:srgbClr val="0070C0"/>
              </a:solidFill>
            </a:endParaRPr>
          </a:p>
          <a:p>
            <a:pPr marL="624078" indent="-514350">
              <a:buFont typeface="+mj-lt"/>
              <a:buAutoNum type="arabicParenR"/>
            </a:pPr>
            <a:r>
              <a:rPr lang="pl-PL" sz="2400" b="1" dirty="0" smtClean="0">
                <a:solidFill>
                  <a:srgbClr val="0070C0"/>
                </a:solidFill>
              </a:rPr>
              <a:t>Privacy</a:t>
            </a:r>
            <a:r>
              <a:rPr lang="pl-PL" sz="2400" dirty="0" smtClean="0"/>
              <a:t> -</a:t>
            </a:r>
            <a:r>
              <a:rPr lang="en-US" sz="2400" dirty="0" smtClean="0"/>
              <a:t> No one should be able to determine how</a:t>
            </a:r>
            <a:r>
              <a:rPr lang="pl-PL" sz="2400" dirty="0" smtClean="0"/>
              <a:t> any individual voted.</a:t>
            </a:r>
            <a:endParaRPr lang="pl-PL" sz="2400" b="1" dirty="0" smtClean="0">
              <a:solidFill>
                <a:srgbClr val="0070C0"/>
              </a:solidFill>
            </a:endParaRPr>
          </a:p>
          <a:p>
            <a:pPr marL="624078" indent="-514350">
              <a:buFont typeface="+mj-lt"/>
              <a:buAutoNum type="arabicParenR"/>
            </a:pPr>
            <a:r>
              <a:rPr lang="en-US" sz="2400" b="1" dirty="0" smtClean="0">
                <a:solidFill>
                  <a:srgbClr val="0070C0"/>
                </a:solidFill>
              </a:rPr>
              <a:t>Authentication</a:t>
            </a:r>
            <a:r>
              <a:rPr lang="pl-PL" sz="2400" dirty="0" smtClean="0"/>
              <a:t> -</a:t>
            </a:r>
            <a:r>
              <a:rPr lang="en-US" sz="2400" dirty="0" smtClean="0"/>
              <a:t> Only authorized voters should be able to vote.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400" b="1" dirty="0" smtClean="0">
                <a:solidFill>
                  <a:srgbClr val="0070C0"/>
                </a:solidFill>
              </a:rPr>
              <a:t>Uniqueness</a:t>
            </a:r>
            <a:r>
              <a:rPr lang="pl-PL" sz="2400" b="1" dirty="0" smtClean="0">
                <a:solidFill>
                  <a:srgbClr val="0070C0"/>
                </a:solidFill>
              </a:rPr>
              <a:t> </a:t>
            </a:r>
            <a:r>
              <a:rPr lang="pl-PL" sz="2400" dirty="0" smtClean="0"/>
              <a:t>-</a:t>
            </a:r>
            <a:r>
              <a:rPr lang="en-US" sz="2400" dirty="0" smtClean="0"/>
              <a:t> No voter should be able to vote more than</a:t>
            </a:r>
            <a:r>
              <a:rPr lang="pl-PL" sz="2400" dirty="0" smtClean="0"/>
              <a:t> once.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400" b="1" dirty="0" smtClean="0">
                <a:solidFill>
                  <a:srgbClr val="0070C0"/>
                </a:solidFill>
              </a:rPr>
              <a:t>Accuracy</a:t>
            </a:r>
            <a:r>
              <a:rPr lang="pl-PL" sz="2400" dirty="0" smtClean="0"/>
              <a:t> -</a:t>
            </a:r>
            <a:r>
              <a:rPr lang="en-US" sz="2400" dirty="0" smtClean="0"/>
              <a:t> Voting systems should record the votes</a:t>
            </a:r>
            <a:r>
              <a:rPr lang="pl-PL" sz="2400" dirty="0" smtClean="0"/>
              <a:t> correctly.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2324-405D-4A77-B70F-DB5E4E132168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Safety features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arenR" startAt="5"/>
            </a:pPr>
            <a:r>
              <a:rPr lang="en-US" sz="2800" b="1" dirty="0" smtClean="0">
                <a:solidFill>
                  <a:srgbClr val="0070C0"/>
                </a:solidFill>
              </a:rPr>
              <a:t>Verifiability</a:t>
            </a:r>
            <a:r>
              <a:rPr lang="pl-PL" sz="2800" dirty="0" smtClean="0"/>
              <a:t> -</a:t>
            </a:r>
            <a:r>
              <a:rPr lang="en-US" sz="2800" dirty="0" smtClean="0"/>
              <a:t> Should be possible to verify that votes are</a:t>
            </a:r>
            <a:r>
              <a:rPr lang="pl-PL" sz="2800" dirty="0" smtClean="0"/>
              <a:t> </a:t>
            </a:r>
            <a:r>
              <a:rPr lang="en-US" sz="2800" dirty="0" smtClean="0"/>
              <a:t>correctly counted for in the final tally.</a:t>
            </a:r>
          </a:p>
          <a:p>
            <a:pPr marL="624078" indent="-514350">
              <a:buFont typeface="+mj-lt"/>
              <a:buAutoNum type="arabicParenR" startAt="5"/>
            </a:pPr>
            <a:r>
              <a:rPr lang="en-US" sz="2800" b="1" dirty="0" smtClean="0">
                <a:solidFill>
                  <a:srgbClr val="0070C0"/>
                </a:solidFill>
              </a:rPr>
              <a:t>Auditability</a:t>
            </a:r>
            <a:r>
              <a:rPr lang="pl-PL" sz="2800" dirty="0" smtClean="0"/>
              <a:t> -</a:t>
            </a:r>
            <a:r>
              <a:rPr lang="en-US" sz="2800" dirty="0" smtClean="0"/>
              <a:t> There should be reliable and demonstrably</a:t>
            </a:r>
            <a:r>
              <a:rPr lang="pl-PL" sz="2800" dirty="0" smtClean="0"/>
              <a:t> authentic election records.</a:t>
            </a:r>
          </a:p>
          <a:p>
            <a:pPr marL="624078" indent="-514350">
              <a:buFont typeface="+mj-lt"/>
              <a:buAutoNum type="arabicParenR" startAt="5"/>
            </a:pPr>
            <a:r>
              <a:rPr lang="en-US" sz="2800" b="1" dirty="0" smtClean="0">
                <a:solidFill>
                  <a:srgbClr val="0070C0"/>
                </a:solidFill>
              </a:rPr>
              <a:t>Reliability</a:t>
            </a:r>
            <a:r>
              <a:rPr lang="pl-PL" sz="2800" dirty="0" smtClean="0"/>
              <a:t> -</a:t>
            </a:r>
            <a:r>
              <a:rPr lang="en-US" sz="2800" dirty="0" smtClean="0"/>
              <a:t> Systems should work robustly, even in the face</a:t>
            </a:r>
            <a:r>
              <a:rPr lang="pl-PL" sz="2800" dirty="0" smtClean="0"/>
              <a:t> of numerous failures. </a:t>
            </a:r>
          </a:p>
          <a:p>
            <a:pPr marL="624078" indent="-514350">
              <a:buFont typeface="+mj-lt"/>
              <a:buAutoNum type="arabicParenR" startAt="5"/>
            </a:pPr>
            <a:r>
              <a:rPr lang="en-US" sz="2800" b="1" dirty="0" smtClean="0">
                <a:solidFill>
                  <a:srgbClr val="0070C0"/>
                </a:solidFill>
              </a:rPr>
              <a:t>Non-coercibility</a:t>
            </a:r>
            <a:r>
              <a:rPr lang="en-US" sz="2800" dirty="0" smtClean="0"/>
              <a:t> </a:t>
            </a:r>
            <a:r>
              <a:rPr lang="pl-PL" sz="2800" dirty="0" smtClean="0"/>
              <a:t>-</a:t>
            </a:r>
            <a:r>
              <a:rPr lang="en-US" sz="2800" dirty="0" smtClean="0"/>
              <a:t>Voters should not be able to prove how they</a:t>
            </a:r>
            <a:r>
              <a:rPr lang="pl-PL" sz="2800" dirty="0" smtClean="0"/>
              <a:t> voted.</a:t>
            </a:r>
          </a:p>
          <a:p>
            <a:pPr marL="624078" indent="-514350">
              <a:buFont typeface="+mj-lt"/>
              <a:buAutoNum type="arabicParenR" startAt="5"/>
            </a:pPr>
            <a:r>
              <a:rPr lang="en-US" sz="2800" b="1" dirty="0" smtClean="0">
                <a:solidFill>
                  <a:srgbClr val="0070C0"/>
                </a:solidFill>
              </a:rPr>
              <a:t>Integrity</a:t>
            </a:r>
            <a:r>
              <a:rPr lang="pl-PL" sz="2800" dirty="0" smtClean="0"/>
              <a:t> -</a:t>
            </a:r>
            <a:r>
              <a:rPr lang="en-US" sz="2800" dirty="0" smtClean="0"/>
              <a:t> Votes should not be able to be modified</a:t>
            </a:r>
            <a:r>
              <a:rPr lang="pl-PL" sz="2800" dirty="0" smtClean="0"/>
              <a:t> without detection.</a:t>
            </a:r>
          </a:p>
          <a:p>
            <a:pPr marL="624078" indent="-514350">
              <a:buFont typeface="+mj-lt"/>
              <a:buAutoNum type="arabicParenR" startAt="5"/>
            </a:pPr>
            <a:endParaRPr lang="pl-PL" sz="2800" dirty="0" smtClean="0"/>
          </a:p>
          <a:p>
            <a:endParaRPr lang="pl-P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2324-405D-4A77-B70F-DB5E4E132168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Safety features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Niestandardowy 1">
      <a:dk1>
        <a:sysClr val="windowText" lastClr="000000"/>
      </a:dk1>
      <a:lt1>
        <a:sysClr val="window" lastClr="FFFFFF"/>
      </a:lt1>
      <a:dk2>
        <a:srgbClr val="002060"/>
      </a:dk2>
      <a:lt2>
        <a:srgbClr val="DEF5FA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2107</TotalTime>
  <Words>621</Words>
  <Application>Microsoft Office PowerPoint</Application>
  <PresentationFormat>On-screen Show (4:3)</PresentationFormat>
  <Paragraphs>104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Hol</vt:lpstr>
      <vt:lpstr>Electronic Voting</vt:lpstr>
      <vt:lpstr>Agenda</vt:lpstr>
      <vt:lpstr>Introduction</vt:lpstr>
      <vt:lpstr>Classification</vt:lpstr>
      <vt:lpstr>Degree of digitalization</vt:lpstr>
      <vt:lpstr>Degree of digitalisation</vt:lpstr>
      <vt:lpstr>Degree of digitalisation</vt:lpstr>
      <vt:lpstr>Safety features</vt:lpstr>
      <vt:lpstr>Safety features</vt:lpstr>
      <vt:lpstr>Safety features</vt:lpstr>
      <vt:lpstr>Architecture</vt:lpstr>
      <vt:lpstr>Blind signature scheme</vt:lpstr>
      <vt:lpstr>Existing e-voting systems</vt:lpstr>
      <vt:lpstr>e-Voting  in USA</vt:lpstr>
      <vt:lpstr>e-Voting in Estonia</vt:lpstr>
      <vt:lpstr>Summary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głosowania elektronicznego</dc:title>
  <dc:creator>Admin</dc:creator>
  <cp:lastModifiedBy>mrajkowski</cp:lastModifiedBy>
  <cp:revision>212</cp:revision>
  <dcterms:created xsi:type="dcterms:W3CDTF">2010-11-13T12:46:35Z</dcterms:created>
  <dcterms:modified xsi:type="dcterms:W3CDTF">2012-01-02T14:04:28Z</dcterms:modified>
</cp:coreProperties>
</file>